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256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5" r:id="rId17"/>
    <p:sldId id="376" r:id="rId18"/>
    <p:sldId id="377" r:id="rId19"/>
    <p:sldId id="378" r:id="rId20"/>
    <p:sldId id="379" r:id="rId21"/>
    <p:sldId id="380" r:id="rId22"/>
    <p:sldId id="383" r:id="rId23"/>
    <p:sldId id="384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3" autoAdjust="0"/>
    <p:restoredTop sz="93325" autoAdjust="0"/>
  </p:normalViewPr>
  <p:slideViewPr>
    <p:cSldViewPr snapToGrid="0">
      <p:cViewPr varScale="1">
        <p:scale>
          <a:sx n="65" d="100"/>
          <a:sy n="65" d="100"/>
        </p:scale>
        <p:origin x="78" y="8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89062-E051-4BCA-AA8C-6B3C1D6CCA96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50A59-FFED-41A9-BB35-C17ACF6B62E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656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937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10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14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11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407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12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855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13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54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14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21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15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44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16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0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17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090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18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54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19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1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2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20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351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21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66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22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95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23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44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24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85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25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68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26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89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27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77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28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40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29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1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3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4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4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5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5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61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6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47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7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07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8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02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650A59-FFED-41A9-BB35-C17ACF6B62EB}" type="slidenum">
              <a:rPr lang="el-GR" smtClean="0">
                <a:solidFill>
                  <a:prstClr val="black"/>
                </a:solidFill>
              </a:rPr>
              <a:pPr/>
              <a:t>9</a:t>
            </a:fld>
            <a:endParaRPr lang="el-G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75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024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432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244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4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3791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193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865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433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94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912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41B110-FDA8-42CB-9F35-A5A5965B24FE}" type="datetimeFigureOut">
              <a:rPr lang="el-GR" smtClean="0"/>
              <a:t>31/5/2020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ACA466-1C90-4190-8E16-75752F0D9C57}" type="slidenum">
              <a:rPr lang="el-GR" smtClean="0"/>
              <a:t>‹#›</a:t>
            </a:fld>
            <a:endParaRPr lang="el-G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14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46562"/>
            <a:ext cx="7543800" cy="1109846"/>
          </a:xfrm>
        </p:spPr>
        <p:txBody>
          <a:bodyPr>
            <a:normAutofit fontScale="90000"/>
          </a:bodyPr>
          <a:lstStyle/>
          <a:p>
            <a:pPr algn="ctr"/>
            <a:r>
              <a:rPr lang="el-GR" sz="4500" dirty="0" smtClean="0"/>
              <a:t>Επεξεργασία Σήματος</a:t>
            </a:r>
            <a:br>
              <a:rPr lang="el-GR" sz="4500" dirty="0" smtClean="0"/>
            </a:br>
            <a:r>
              <a:rPr lang="el-GR" sz="4500" dirty="0" smtClean="0"/>
              <a:t>Συνεχούς Χρόνου</a:t>
            </a:r>
            <a:endParaRPr lang="el-GR" sz="4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1961804"/>
            <a:ext cx="7543800" cy="337185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822960" y="3769922"/>
            <a:ext cx="7107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l-GR" sz="2100" dirty="0" smtClean="0"/>
              <a:t>Συσχετίσεις και Φασματικές Πυκνότητες</a:t>
            </a:r>
            <a:endParaRPr lang="el-GR" sz="2100" dirty="0"/>
          </a:p>
        </p:txBody>
      </p:sp>
      <p:sp>
        <p:nvSpPr>
          <p:cNvPr id="8" name="Rectangle 7"/>
          <p:cNvSpPr/>
          <p:nvPr/>
        </p:nvSpPr>
        <p:spPr>
          <a:xfrm>
            <a:off x="0" y="311726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9" name="Rectangle 8"/>
          <p:cNvSpPr/>
          <p:nvPr/>
        </p:nvSpPr>
        <p:spPr>
          <a:xfrm>
            <a:off x="0" y="647145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490"/>
            <a:ext cx="9144000" cy="1527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529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73038"/>
          <a:stretch/>
        </p:blipFill>
        <p:spPr>
          <a:xfrm>
            <a:off x="2662198" y="437722"/>
            <a:ext cx="6452490" cy="1581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30" t="26504" r="-330" b="47364"/>
          <a:stretch/>
        </p:blipFill>
        <p:spPr>
          <a:xfrm>
            <a:off x="2682366" y="1993944"/>
            <a:ext cx="6452490" cy="1532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330" t="50627" r="-330" b="26015"/>
          <a:stretch/>
        </p:blipFill>
        <p:spPr>
          <a:xfrm>
            <a:off x="2691509" y="3390058"/>
            <a:ext cx="6452491" cy="13701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92" t="75473" r="-92" b="-75"/>
          <a:stretch/>
        </p:blipFill>
        <p:spPr>
          <a:xfrm>
            <a:off x="2682881" y="4785491"/>
            <a:ext cx="6452489" cy="1443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Παράδειγμα: 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Έστω </a:t>
                </a:r>
                <a:r>
                  <a:rPr lang="el-GR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l-GR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rect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, </a:t>
                </a:r>
                <a:r>
                  <a:rPr lang="el-GR" dirty="0" smtClean="0"/>
                  <a:t/>
                </a:r>
                <a:br>
                  <a:rPr lang="el-GR" dirty="0" smtClean="0"/>
                </a:br>
                <a:r>
                  <a:rPr lang="el-GR" dirty="0" smtClean="0"/>
                  <a:t>βρείτε την </a:t>
                </a:r>
                <a:r>
                  <a:rPr lang="el-GR" dirty="0" err="1" smtClean="0"/>
                  <a:t>αυτοσυ</a:t>
                </a:r>
                <a:r>
                  <a:rPr lang="el-GR" dirty="0" smtClean="0"/>
                  <a:t>-</a:t>
                </a:r>
                <a:br>
                  <a:rPr lang="el-GR" dirty="0" smtClean="0"/>
                </a:br>
                <a:r>
                  <a:rPr lang="el-GR" dirty="0" err="1" smtClean="0"/>
                  <a:t>σχέτιση</a:t>
                </a:r>
                <a:r>
                  <a:rPr lang="el-GR" dirty="0" smtClean="0"/>
                  <a:t> του σήματος </a:t>
                </a:r>
                <a:br>
                  <a:rPr lang="el-GR" dirty="0" smtClean="0"/>
                </a:br>
                <a:r>
                  <a:rPr lang="el-GR" dirty="0" smtClean="0"/>
                  <a:t>αυτού.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4"/>
                <a:stretch>
                  <a:fillRect l="-1973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25152" b="50084"/>
          <a:stretch/>
        </p:blipFill>
        <p:spPr>
          <a:xfrm>
            <a:off x="1738250" y="2945081"/>
            <a:ext cx="5327568" cy="11994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49671" b="25565"/>
          <a:stretch/>
        </p:blipFill>
        <p:spPr>
          <a:xfrm>
            <a:off x="1738250" y="4132613"/>
            <a:ext cx="5327568" cy="11994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5" name="Rectangle 14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80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Συσχετίσεις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Παράδειγμα</a:t>
            </a:r>
            <a:r>
              <a:rPr lang="el-GR" b="1" smtClean="0"/>
              <a:t>: </a:t>
            </a:r>
            <a:endParaRPr lang="el-GR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73868"/>
          <a:stretch/>
        </p:blipFill>
        <p:spPr>
          <a:xfrm>
            <a:off x="92381" y="1260938"/>
            <a:ext cx="6165328" cy="1464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0" t="26504" r="-330" b="50139"/>
          <a:stretch/>
        </p:blipFill>
        <p:spPr>
          <a:xfrm>
            <a:off x="92380" y="3901701"/>
            <a:ext cx="6114305" cy="12982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8230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Συσχετίσεις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Παράδειγμα</a:t>
            </a:r>
            <a:r>
              <a:rPr lang="el-GR" b="1" smtClean="0"/>
              <a:t>: </a:t>
            </a:r>
            <a:endParaRPr lang="el-GR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0" t="50627" r="-330" b="26015"/>
          <a:stretch/>
        </p:blipFill>
        <p:spPr>
          <a:xfrm>
            <a:off x="101569" y="1163181"/>
            <a:ext cx="6279791" cy="1333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92" t="75473" r="-92" b="-75"/>
          <a:stretch/>
        </p:blipFill>
        <p:spPr>
          <a:xfrm>
            <a:off x="87282" y="3924843"/>
            <a:ext cx="6217730" cy="13906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39674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Σήματα Ισχύος (απεριοδικά)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Αυτοσυσχέτιση: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→+∞</m:t>
                          </m:r>
                        </m:lim>
                      </m:limLow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Ετεροσυσχέτιση</a:t>
                </a:r>
                <a:r>
                  <a:rPr lang="el-GR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→+∞</m:t>
                          </m:r>
                        </m:lim>
                      </m:limLow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→+∞</m:t>
                          </m:r>
                        </m:lim>
                      </m:limLow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l-GR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Προφανώς το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𝛵</m:t>
                    </m:r>
                  </m:oMath>
                </a14:m>
                <a:r>
                  <a:rPr lang="el-GR" dirty="0" smtClean="0"/>
                  <a:t> εδώ είναι μια οποιαδήποτε διάρκεια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Ξανά η συζυγία παραλείπεται όταν έχουμε να κάνουμε με πραγματικά σήματα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81824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Παράδειγμα: 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Έστω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l-GR" dirty="0" smtClean="0"/>
                  <a:t>βρείτε την </a:t>
                </a:r>
                <a:r>
                  <a:rPr lang="el-GR" dirty="0" err="1" smtClean="0"/>
                  <a:t>αυτοσυσχέτιση</a:t>
                </a:r>
                <a:r>
                  <a:rPr lang="el-GR" dirty="0" smtClean="0"/>
                  <a:t> του σήματος αυτού.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73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00" y="1894743"/>
            <a:ext cx="8362950" cy="3771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4" name="Rectangle 13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0582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49301"/>
          <a:stretch/>
        </p:blipFill>
        <p:spPr>
          <a:xfrm>
            <a:off x="87282" y="1218195"/>
            <a:ext cx="6461562" cy="147754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Συσχετίσεις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Παράδειγμα</a:t>
            </a:r>
            <a:r>
              <a:rPr lang="el-GR" b="1" smtClean="0"/>
              <a:t>: </a:t>
            </a:r>
            <a:endParaRPr lang="el-GR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3" name="Rectangle 12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50932"/>
          <a:stretch/>
        </p:blipFill>
        <p:spPr>
          <a:xfrm>
            <a:off x="43497" y="4024561"/>
            <a:ext cx="6505347" cy="14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2"/>
                <a:ext cx="8959042" cy="6120242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1800" b="1" dirty="0" smtClean="0"/>
                  <a:t> </a:t>
                </a:r>
                <a:r>
                  <a:rPr lang="el-GR" sz="1800" b="1" dirty="0" smtClean="0"/>
                  <a:t>Συσχετίσεις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sz="1800" b="1" dirty="0" smtClean="0"/>
                  <a:t> Ιδιότητες</a:t>
                </a:r>
              </a:p>
              <a:p>
                <a:pPr marL="457200" indent="-457200">
                  <a:buClrTx/>
                  <a:buSzPct val="120000"/>
                  <a:buFont typeface="+mj-lt"/>
                  <a:buAutoNum type="arabicParenR"/>
                </a:pPr>
                <a:r>
                  <a:rPr lang="el-GR" sz="1800" dirty="0" smtClean="0"/>
                  <a:t>Ισχύει ότι </a:t>
                </a:r>
                <a:endParaRPr lang="el-GR" sz="18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457200" indent="-457200">
                  <a:buClrTx/>
                  <a:buSzPct val="120000"/>
                  <a:buFont typeface="+mj-lt"/>
                  <a:buAutoNum type="arabicParenR" startAt="2"/>
                </a:pPr>
                <a:r>
                  <a:rPr lang="el-GR" sz="1800" dirty="0" smtClean="0"/>
                  <a:t>Ισχύει ότι </a:t>
                </a:r>
                <a:endParaRPr lang="el-GR" sz="18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l-GR" sz="180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sz="1800" dirty="0" smtClean="0"/>
                  <a:t>για σήματα ενέργειας</a:t>
                </a:r>
              </a:p>
              <a:p>
                <a:pPr marL="457200" indent="-457200">
                  <a:buClrTx/>
                  <a:buSzPct val="120000"/>
                  <a:buFont typeface="+mj-lt"/>
                  <a:buAutoNum type="arabicParenR" startAt="3"/>
                </a:pPr>
                <a:r>
                  <a:rPr lang="el-GR" sz="1800" dirty="0"/>
                  <a:t>Ισχύει ότι </a:t>
                </a:r>
                <a:endParaRPr lang="el-GR" sz="18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l-GR" sz="180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sz="1800" dirty="0" smtClean="0"/>
                  <a:t>για </a:t>
                </a:r>
                <a:r>
                  <a:rPr lang="el-GR" sz="1800" dirty="0"/>
                  <a:t>σήματα </a:t>
                </a:r>
                <a:r>
                  <a:rPr lang="el-GR" sz="1800" dirty="0" smtClean="0"/>
                  <a:t>ισχύος</a:t>
                </a:r>
              </a:p>
              <a:p>
                <a:pPr marL="457200" indent="-457200">
                  <a:buClrTx/>
                  <a:buSzPct val="120000"/>
                  <a:buFont typeface="+mj-lt"/>
                  <a:buAutoNum type="arabicParenR" startAt="4"/>
                </a:pPr>
                <a:r>
                  <a:rPr lang="el-GR" sz="1800" dirty="0" smtClean="0"/>
                  <a:t>Αν το σήμα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l-GR" sz="1800" dirty="0" smtClean="0"/>
                  <a:t>είναι περιοδικό, το ίδιο είναι και η </a:t>
                </a:r>
                <a:r>
                  <a:rPr lang="el-GR" sz="1800" dirty="0" err="1" smtClean="0"/>
                  <a:t>αυτοσυσχέτισή</a:t>
                </a:r>
                <a:r>
                  <a:rPr lang="el-GR" sz="1800" dirty="0" smtClean="0"/>
                  <a:t> του (με την ίδια περίοδο)</a:t>
                </a:r>
              </a:p>
              <a:p>
                <a:pPr marL="457200" indent="-457200">
                  <a:buClrTx/>
                  <a:buSzPct val="120000"/>
                  <a:buFont typeface="+mj-lt"/>
                  <a:buAutoNum type="arabicParenR" startAt="4"/>
                </a:pPr>
                <a:r>
                  <a:rPr lang="el-GR" sz="1800" dirty="0" smtClean="0"/>
                  <a:t>Η συνάρτηση </a:t>
                </a:r>
                <a:r>
                  <a:rPr lang="el-GR" sz="1800" dirty="0" err="1" smtClean="0"/>
                  <a:t>αυτοσυσχέτισης</a:t>
                </a:r>
                <a:r>
                  <a:rPr lang="el-GR" sz="1800" dirty="0" smtClean="0"/>
                  <a:t> δεν περιέχει πληροφορία για τη φάση του σήματος</a:t>
                </a:r>
              </a:p>
              <a:p>
                <a:pPr marL="457200" indent="-457200">
                  <a:buClrTx/>
                  <a:buSzPct val="120000"/>
                  <a:buFont typeface="+mj-lt"/>
                  <a:buAutoNum type="arabicParenR" startAt="4"/>
                </a:pPr>
                <a:r>
                  <a:rPr lang="el-GR" sz="1800" dirty="0" smtClean="0"/>
                  <a:t>Ισχύει ότι </a:t>
                </a:r>
                <a:endParaRPr lang="el-GR" sz="18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l-G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  <m:sup>
                          <m: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 smtClean="0"/>
              </a:p>
              <a:p>
                <a:pPr marL="457200" indent="-457200">
                  <a:buClrTx/>
                  <a:buSzPct val="120000"/>
                  <a:buFont typeface="+mj-lt"/>
                  <a:buAutoNum type="arabicParenR" startAt="7"/>
                </a:pPr>
                <a:r>
                  <a:rPr lang="el-GR" sz="1800" dirty="0" smtClean="0"/>
                  <a:t>Αν η </a:t>
                </a:r>
                <a:r>
                  <a:rPr lang="el-GR" sz="1800" dirty="0" err="1" smtClean="0"/>
                  <a:t>ετεροσυσχέτιση</a:t>
                </a:r>
                <a:r>
                  <a:rPr lang="el-GR" sz="1800" dirty="0" smtClean="0"/>
                  <a:t> είναι μηδενική για κάθε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ℜ</m:t>
                    </m:r>
                  </m:oMath>
                </a14:m>
                <a:r>
                  <a:rPr lang="en-US" sz="1800" dirty="0" smtClean="0"/>
                  <a:t>, </a:t>
                </a:r>
                <a:r>
                  <a:rPr lang="el-GR" sz="1800" dirty="0" smtClean="0"/>
                  <a:t>τα σήματα λέγονται ασυσχέτιστα</a:t>
                </a:r>
                <a:endParaRPr lang="el-GR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2"/>
                <a:ext cx="8959042" cy="6120242"/>
              </a:xfrm>
              <a:blipFill rotWithShape="0">
                <a:blip r:embed="rId3"/>
                <a:stretch>
                  <a:fillRect l="-1905" t="-14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8418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 lnSpcReduction="10000"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Φασματικές Πυκνότητες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</a:t>
            </a:r>
            <a:r>
              <a:rPr lang="el-GR" dirty="0" smtClean="0"/>
              <a:t>Αποτελούν τους μετασχηματισμούς </a:t>
            </a:r>
            <a:r>
              <a:rPr lang="en-US" dirty="0" smtClean="0"/>
              <a:t>Fourier </a:t>
            </a:r>
            <a:r>
              <a:rPr lang="el-GR" dirty="0" smtClean="0"/>
              <a:t>των συσχετίσεων</a:t>
            </a:r>
            <a:r>
              <a:rPr lang="en-US" dirty="0" smtClean="0"/>
              <a:t/>
            </a:r>
            <a:br>
              <a:rPr lang="en-US" dirty="0" smtClean="0"/>
            </a:b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 smtClean="0"/>
              <a:t> </a:t>
            </a:r>
            <a:r>
              <a:rPr lang="el-GR" dirty="0" smtClean="0"/>
              <a:t>Θα λάβουμε ιδιαίτερη βοήθεια σχετικά με τα σήματα ισχύος που δεν έχουν μετασχηματισμ</a:t>
            </a:r>
            <a:r>
              <a:rPr lang="el-GR" dirty="0"/>
              <a:t>ό</a:t>
            </a:r>
            <a:r>
              <a:rPr lang="el-GR" dirty="0" smtClean="0"/>
              <a:t> </a:t>
            </a:r>
            <a:r>
              <a:rPr lang="en-US" dirty="0" smtClean="0"/>
              <a:t>Fourier</a:t>
            </a:r>
            <a:endParaRPr lang="el-GR" dirty="0" smtClean="0"/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Εξίσου σημαντικές είναι όμως και για τα σήματα ενέργειας</a:t>
            </a:r>
            <a:endParaRPr lang="en-US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l-GR" dirty="0" smtClean="0"/>
              <a:t>Ας προσπαθήσουμε να δούμε αν οι φασματικές πυκνότητες σχετίζονται με τους </a:t>
            </a:r>
            <a:r>
              <a:rPr lang="el-GR" i="1" dirty="0" smtClean="0"/>
              <a:t>μετασχηματισμούς </a:t>
            </a:r>
            <a:r>
              <a:rPr lang="en-US" i="1" dirty="0" smtClean="0"/>
              <a:t>Fourier </a:t>
            </a:r>
            <a:r>
              <a:rPr lang="el-GR" dirty="0" smtClean="0"/>
              <a:t>των σημάτων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Ας ξεκινήσουμε με τα τελευταία (σήματα ενέργειας)</a:t>
            </a:r>
            <a:r>
              <a:rPr lang="en-US" dirty="0" smtClean="0"/>
              <a:t/>
            </a:r>
            <a:br>
              <a:rPr lang="en-US" dirty="0" smtClean="0"/>
            </a:br>
            <a:endParaRPr lang="el-GR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Ο </a:t>
            </a:r>
            <a:r>
              <a:rPr lang="el-GR" dirty="0" err="1" smtClean="0"/>
              <a:t>μετασχ</a:t>
            </a:r>
            <a:r>
              <a:rPr lang="el-GR" dirty="0" smtClean="0"/>
              <a:t>. </a:t>
            </a:r>
            <a:r>
              <a:rPr lang="en-US" dirty="0" smtClean="0"/>
              <a:t>Fourier </a:t>
            </a:r>
            <a:r>
              <a:rPr lang="el-GR" dirty="0" smtClean="0"/>
              <a:t>της </a:t>
            </a:r>
            <a:r>
              <a:rPr lang="el-GR" dirty="0" err="1" smtClean="0"/>
              <a:t>αυτοσυσχέτισης</a:t>
            </a:r>
            <a:r>
              <a:rPr lang="el-GR" dirty="0" smtClean="0"/>
              <a:t> ενός σήματος ενέργειας ονομάζεται </a:t>
            </a:r>
            <a:r>
              <a:rPr lang="el-GR" b="1" dirty="0" smtClean="0"/>
              <a:t>Φασματική Πυκνότητα Ενέργειας </a:t>
            </a:r>
            <a:r>
              <a:rPr lang="el-GR" dirty="0" smtClean="0"/>
              <a:t>(</a:t>
            </a:r>
            <a:r>
              <a:rPr lang="en-US" dirty="0" smtClean="0"/>
              <a:t>Energy Spectral Density – ESD)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l-GR" dirty="0" smtClean="0"/>
              <a:t>Ο </a:t>
            </a:r>
            <a:r>
              <a:rPr lang="el-GR" dirty="0" err="1" smtClean="0"/>
              <a:t>μετασχ</a:t>
            </a:r>
            <a:r>
              <a:rPr lang="el-GR" dirty="0" smtClean="0"/>
              <a:t>. </a:t>
            </a:r>
            <a:r>
              <a:rPr lang="en-US" dirty="0" smtClean="0"/>
              <a:t>Fourier </a:t>
            </a:r>
            <a:r>
              <a:rPr lang="el-GR" dirty="0" smtClean="0"/>
              <a:t>της </a:t>
            </a:r>
            <a:r>
              <a:rPr lang="el-GR" dirty="0" err="1" smtClean="0"/>
              <a:t>ετεροσυσχέτισης</a:t>
            </a:r>
            <a:r>
              <a:rPr lang="el-GR" dirty="0" smtClean="0"/>
              <a:t> δυο σημάτων ενέργειας ονομάζεται </a:t>
            </a:r>
            <a:r>
              <a:rPr lang="el-GR" b="1" dirty="0" err="1" smtClean="0"/>
              <a:t>Διαφασματική</a:t>
            </a:r>
            <a:r>
              <a:rPr lang="el-GR" b="1" dirty="0" smtClean="0"/>
              <a:t> Πυκνότητα Ενέργειας</a:t>
            </a:r>
            <a:r>
              <a:rPr lang="el-GR" dirty="0" smtClean="0"/>
              <a:t> (</a:t>
            </a:r>
            <a:r>
              <a:rPr lang="en-US" dirty="0" smtClean="0"/>
              <a:t>Energy </a:t>
            </a:r>
            <a:r>
              <a:rPr lang="en-US" dirty="0" err="1" smtClean="0"/>
              <a:t>Interspectral</a:t>
            </a:r>
            <a:r>
              <a:rPr lang="en-US" dirty="0" smtClean="0"/>
              <a:t> Density – EID)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l-GR" dirty="0" smtClean="0"/>
              <a:t>Μας πληροφορούν για την </a:t>
            </a:r>
            <a:r>
              <a:rPr lang="el-GR" b="1" i="1" dirty="0" smtClean="0"/>
              <a:t>κατανομή</a:t>
            </a:r>
            <a:r>
              <a:rPr lang="el-GR" dirty="0" smtClean="0"/>
              <a:t> της ενέργειας σημάτων στο χώρο της συχνότητας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5158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Φασματικές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smtClean="0"/>
                  <a:t>Φασματική Πυκνότητα Ενέργειας </a:t>
                </a: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Είναι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n-US" sz="20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Άρα ο μετ.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της </a:t>
                </a:r>
                <a:r>
                  <a:rPr lang="el-GR" dirty="0" err="1" smtClean="0"/>
                  <a:t>αυτοσυσχέτισης</a:t>
                </a:r>
                <a:r>
                  <a:rPr lang="en-US" dirty="0" smtClean="0"/>
                  <a:t> </a:t>
                </a:r>
                <a:r>
                  <a:rPr lang="el-GR" dirty="0" smtClean="0"/>
                  <a:t>ενός σήματος ενέργειας ισούται με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:endParaRPr lang="en-US" sz="105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Παρατηρήστε ότι πρόκειται για πραγματική, θετική συνάρτηση της συχνότητας, και ανεξάρτητη της αρχικής φάσης του σήματος</a:t>
                </a:r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Ιδιότητες</a:t>
                </a:r>
                <a:endParaRPr lang="el-GR" dirty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≥0,   ∀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633" t="-1564" r="-13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3264409" y="4261103"/>
            <a:ext cx="2578608" cy="3749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5494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Φασματικές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smtClean="0"/>
                  <a:t>Φασματική Πυκνότητα Ενέργειας 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sz="105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Η αντίστροφη σχέση είναι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Αν θέσουμε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l-GR" dirty="0" smtClean="0"/>
                  <a:t>παίρνουμε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l-GR" b="0" i="1" dirty="0" smtClean="0">
                  <a:latin typeface="Cambria Math" panose="02040503050406030204" pitchFamily="18" charset="0"/>
                </a:endParaRP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Άρα </a:t>
                </a: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b="1" dirty="0" smtClean="0"/>
                  <a:t>Βλέπουμε ότι η φασματική πυκνότητα ενέργειας μας περιγράφει πράγματι πως κατανέμεται η ενέργεια του σήματος στο χώρο της συχνότητας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215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3290207" y="5070763"/>
            <a:ext cx="2445576" cy="78377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37018" y="4150812"/>
            <a:ext cx="3372592" cy="408623"/>
            <a:chOff x="5332021" y="4142057"/>
            <a:chExt cx="3372592" cy="408623"/>
          </a:xfrm>
        </p:grpSpPr>
        <p:sp>
          <p:nvSpPr>
            <p:cNvPr id="10" name="TextBox 9"/>
            <p:cNvSpPr txBox="1"/>
            <p:nvPr/>
          </p:nvSpPr>
          <p:spPr>
            <a:xfrm>
              <a:off x="7540831" y="4142057"/>
              <a:ext cx="1163782" cy="40862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0000"/>
                  </a:solidFill>
                </a:rPr>
                <a:t>Parseval</a:t>
              </a:r>
              <a:endParaRPr lang="el-GR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5332021" y="4346369"/>
              <a:ext cx="22088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4" name="Rectangle 13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81199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88" y="3659018"/>
            <a:ext cx="3840974" cy="28935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Συσχετίσεις και Φασματικές Πυκνότητες</a:t>
            </a:r>
            <a:endParaRPr lang="en-US" b="0" dirty="0" smtClean="0"/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0" dirty="0" smtClean="0"/>
              <a:t> </a:t>
            </a:r>
            <a:r>
              <a:rPr lang="el-GR" dirty="0" smtClean="0"/>
              <a:t>Ως τώρα μελετήσαμε σήματα και την επίδραση των συστημάτων επάνω τους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Μελετήσαμε </a:t>
            </a:r>
            <a:r>
              <a:rPr lang="el-GR" i="1" dirty="0" smtClean="0"/>
              <a:t>μεμονωμένα</a:t>
            </a:r>
            <a:r>
              <a:rPr lang="el-GR" dirty="0" smtClean="0"/>
              <a:t> σήματα και συστήματα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Θα ήταν ενδιαφέρον να μελετήσουμε και τις </a:t>
            </a:r>
            <a:r>
              <a:rPr lang="el-GR" i="1" dirty="0" smtClean="0"/>
              <a:t>ομοιότητες</a:t>
            </a:r>
            <a:r>
              <a:rPr lang="el-GR" dirty="0" smtClean="0"/>
              <a:t> μεταξύ σημάτων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Παράδειγμα εφαρμογής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Ανίχνευση απόστασης στόχου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 Έννοια της </a:t>
            </a:r>
            <a:r>
              <a:rPr lang="el-GR" b="1" i="1" dirty="0" smtClean="0"/>
              <a:t>συσχέτισης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Το ανακλώμενο σήμα πρέπει να συσχετιστεί με το</a:t>
            </a:r>
            <a:br>
              <a:rPr lang="el-GR" dirty="0" smtClean="0"/>
            </a:br>
            <a:r>
              <a:rPr lang="el-GR" dirty="0" err="1" smtClean="0"/>
              <a:t>εκπεμφθέν</a:t>
            </a:r>
            <a:r>
              <a:rPr lang="el-GR" dirty="0" smtClean="0"/>
              <a:t> για βρεθεί τόσο η παρουσία ενός στόχου</a:t>
            </a:r>
            <a:br>
              <a:rPr lang="el-GR" dirty="0" smtClean="0"/>
            </a:br>
            <a:r>
              <a:rPr lang="el-GR" dirty="0" smtClean="0"/>
              <a:t>όσο και η απόστασή του από τη θέση αναφοράς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Βρίσκει την </a:t>
            </a:r>
            <a:r>
              <a:rPr lang="el-GR" b="1" i="1" dirty="0" smtClean="0"/>
              <a:t>ομοιότητα</a:t>
            </a:r>
            <a:r>
              <a:rPr lang="el-GR" dirty="0" smtClean="0"/>
              <a:t> των δυο σημάτων στο </a:t>
            </a:r>
            <a:br>
              <a:rPr lang="el-GR" dirty="0" smtClean="0"/>
            </a:br>
            <a:r>
              <a:rPr lang="el-GR" dirty="0" smtClean="0"/>
              <a:t>πεδίο του χρόνου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Έννοια της </a:t>
            </a:r>
            <a:r>
              <a:rPr lang="el-GR" b="1" i="1" dirty="0" smtClean="0"/>
              <a:t>φασματικής πυκνότητας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Αποτελεί την εικόνα των συσχετίσεων στο χώρο</a:t>
            </a:r>
            <a:br>
              <a:rPr lang="el-GR" dirty="0" smtClean="0"/>
            </a:br>
            <a:r>
              <a:rPr lang="el-GR" dirty="0" smtClean="0"/>
              <a:t>του </a:t>
            </a:r>
            <a:r>
              <a:rPr lang="en-US" dirty="0" smtClean="0"/>
              <a:t>Fourier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Δείχνει την </a:t>
            </a:r>
            <a:r>
              <a:rPr lang="el-GR" b="1" i="1" dirty="0" smtClean="0"/>
              <a:t>κατανομή της ενέργειας ή ισχύος </a:t>
            </a:r>
            <a:br>
              <a:rPr lang="el-GR" b="1" i="1" dirty="0" smtClean="0"/>
            </a:br>
            <a:r>
              <a:rPr lang="el-GR" b="1" i="1" dirty="0" smtClean="0"/>
              <a:t>ενός σήματος ή την από κοινού κατανομή δυο </a:t>
            </a:r>
            <a:br>
              <a:rPr lang="el-GR" b="1" i="1" dirty="0" smtClean="0"/>
            </a:br>
            <a:r>
              <a:rPr lang="el-GR" b="1" i="1" dirty="0" smtClean="0"/>
              <a:t>σημάτων </a:t>
            </a:r>
            <a:r>
              <a:rPr lang="el-GR" dirty="0" smtClean="0"/>
              <a:t>ανά συχνότητα</a:t>
            </a:r>
          </a:p>
          <a:p>
            <a:pPr marL="0" indent="0">
              <a:buClrTx/>
              <a:buSzPct val="120000"/>
              <a:buNone/>
            </a:pPr>
            <a:endParaRPr lang="en-US" b="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674" y="1425266"/>
            <a:ext cx="2893650" cy="2178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3644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Φασματικές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err="1" smtClean="0"/>
                  <a:t>Διαφασματική</a:t>
                </a:r>
                <a:r>
                  <a:rPr lang="el-GR" dirty="0" smtClean="0"/>
                  <a:t> Πυκνότητα Ενέργειας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Οι </a:t>
                </a:r>
                <a:r>
                  <a:rPr lang="el-GR" dirty="0" err="1" smtClean="0"/>
                  <a:t>ετεροσυσχετίσεις</a:t>
                </a:r>
                <a:r>
                  <a:rPr lang="el-GR" dirty="0" smtClean="0"/>
                  <a:t> σημάτων ενέργειας έχουν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τις περίφημες </a:t>
                </a:r>
                <a:r>
                  <a:rPr lang="el-GR" b="1" dirty="0" err="1" smtClean="0"/>
                  <a:t>Διαφασματικές</a:t>
                </a:r>
                <a:r>
                  <a:rPr lang="el-GR" b="1" dirty="0" smtClean="0"/>
                  <a:t> Πυκνότητες Ενέργειας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Μπορούμε εύκολα να αποδείξουμε ότι</a:t>
                </a:r>
                <a:br>
                  <a:rPr lang="el-GR" dirty="0" smtClean="0"/>
                </a:br>
                <a:r>
                  <a:rPr lang="el-GR" dirty="0" smtClean="0"/>
                  <a:t>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Παρατηρήστε ότι αφού </a:t>
                </a:r>
              </a:p>
              <a:p>
                <a:pPr marL="0" indent="0" algn="ctr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ισχύει ότι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όπως προβλέπεται από τις ιδιότητες του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</a:t>
                </a:r>
                <a:br>
                  <a:rPr lang="en-US" dirty="0" smtClean="0"/>
                </a:br>
                <a:endParaRPr lang="en-US" sz="105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4693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Φασματικές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Υπολογίστε την </a:t>
                </a:r>
                <a:r>
                  <a:rPr lang="el-GR" dirty="0" err="1" smtClean="0"/>
                  <a:t>ετεροσυσχέτιση</a:t>
                </a: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των σημάτων</a:t>
                </a:r>
                <a:r>
                  <a:rPr lang="en-US" dirty="0" smtClean="0"/>
                  <a:t> </a:t>
                </a:r>
                <a:br>
                  <a:rPr lang="en-US" dirty="0" smtClean="0"/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(α) </a:t>
                </a:r>
                <a:r>
                  <a:rPr lang="el-GR" dirty="0" err="1" smtClean="0"/>
                  <a:t>απ’ευθείας</a:t>
                </a:r>
                <a:r>
                  <a:rPr lang="el-GR" dirty="0" smtClean="0"/>
                  <a:t> και (β) μέσω της </a:t>
                </a:r>
                <a:r>
                  <a:rPr lang="el-GR" dirty="0" err="1" smtClean="0"/>
                  <a:t>διαφασματικής</a:t>
                </a:r>
                <a:r>
                  <a:rPr lang="el-GR" dirty="0" smtClean="0"/>
                  <a:t> πυκνότητας ενέργειας τους,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sz="105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73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71000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Φασματικές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smtClean="0"/>
                  <a:t>Φασματική Πυκνότητα Ισχύος - Περιοδικά Σήματα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Για τα περιοδικά σήματα, μπορούμε να δουλέψουμε όμοια με τη διαδικασία υπολογισμού του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των περιοδικών σημάτων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Ας ξεκινήσουμε με την περιοδική </a:t>
                </a:r>
                <a:r>
                  <a:rPr lang="el-GR" dirty="0" err="1" smtClean="0"/>
                  <a:t>αυτοσυσχέτιση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Δείξαμε ότι </a:t>
                </a: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/>
                  <a:t>κ</a:t>
                </a:r>
                <a:r>
                  <a:rPr lang="el-GR" dirty="0" smtClean="0"/>
                  <a:t>αι σύμφωνα με όσα ξέρουμε, 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της θα είναι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l-GR" dirty="0" smtClean="0"/>
                  <a:t>Μπορεί κανείς να δείξει ότι οι συντελεστές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μπορούν να προκύψουν </a:t>
                </a:r>
                <a:r>
                  <a:rPr lang="el-GR" dirty="0" err="1" smtClean="0"/>
                  <a:t>δειγματοληπτώντας</a:t>
                </a:r>
                <a:r>
                  <a:rPr lang="el-GR" dirty="0" smtClean="0"/>
                  <a:t> τη φασματική πυκνότητα </a:t>
                </a:r>
                <a:r>
                  <a:rPr lang="el-GR" i="1" dirty="0" smtClean="0"/>
                  <a:t>ενέργειας</a:t>
                </a:r>
                <a:r>
                  <a:rPr lang="el-GR" dirty="0" smtClean="0"/>
                  <a:t> </a:t>
                </a:r>
                <a:r>
                  <a:rPr lang="el-GR" b="1" dirty="0" smtClean="0"/>
                  <a:t>μιας περιόδου </a:t>
                </a:r>
                <a:r>
                  <a:rPr lang="el-GR" dirty="0" smtClean="0"/>
                  <a:t>του περιοδικού σήματος, δηλ.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sz="105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144768" y="2148198"/>
                <a:ext cx="2988838" cy="1447716"/>
              </a:xfrm>
              <a:prstGeom prst="snip2DiagRect">
                <a:avLst>
                  <a:gd name="adj1" fmla="val 0"/>
                  <a:gd name="adj2" fmla="val 22047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Parseval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</a:t>
                </a:r>
                <a:r>
                  <a:rPr lang="el-GR" dirty="0" smtClean="0">
                    <a:solidFill>
                      <a:srgbClr val="000000"/>
                    </a:solidFill>
                  </a:rPr>
                  <a:t>ξανά!: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l-GR" dirty="0" smtClean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68" y="2148198"/>
                <a:ext cx="2988838" cy="1447716"/>
              </a:xfrm>
              <a:prstGeom prst="snip2DiagRect">
                <a:avLst>
                  <a:gd name="adj1" fmla="val 0"/>
                  <a:gd name="adj2" fmla="val 22047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4676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Φασματικές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Υπολογίστε τη Φασματική Πυκνότητα Ισχύος του περιοδικού σήματος που εκφράζεται σε μια περίοδο ως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  0&lt;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0,    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sz="105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73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96171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Φασματικές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err="1" smtClean="0"/>
                  <a:t>Διαφασματική</a:t>
                </a:r>
                <a:r>
                  <a:rPr lang="el-GR" dirty="0" smtClean="0"/>
                  <a:t> Πυκνότητα Ισχύος – Περιοδικά Σήματα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Ευθέως ανάλογα, μπορούμε να δείξουμε ότι η φασματική πυκνότητα ισχύος αποτελεί το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της </a:t>
                </a:r>
                <a:r>
                  <a:rPr lang="el-GR" dirty="0" err="1" smtClean="0"/>
                  <a:t>ετεροσυσχέτισης</a:t>
                </a:r>
                <a:r>
                  <a:rPr lang="el-GR" dirty="0" smtClean="0"/>
                  <a:t> δυο περιοδικών σημάτων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με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όπως ήδη γνωρίζουμε 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sz="105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5250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Φασματικές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err="1" smtClean="0"/>
                  <a:t>Διαφασματική</a:t>
                </a:r>
                <a:r>
                  <a:rPr lang="el-GR" dirty="0" smtClean="0"/>
                  <a:t> Πυκνότητα Ισχύος – Απεριοδικά Σήματα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Ως τώρα δείξαμε ότι οι φασματικές πυκνότητες μπορούν να υπολογιστούν από το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των σημάτων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Για απεριοδικά σήματα ισχύος, κάτι τέτοιο δεν ισχύει! 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Μπορεί κανείς να δείξει ότι για σήματα ισχύος ισχύει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l-GR" dirty="0" smtClean="0">
                    <a:sym typeface="Wingdings" panose="05000000000000000000" pitchFamily="2" charset="2"/>
                  </a:rPr>
                  <a:t>η σχέση</a:t>
                </a:r>
                <a:r>
                  <a:rPr lang="en-US" dirty="0" smtClean="0">
                    <a:sym typeface="Wingdings" panose="05000000000000000000" pitchFamily="2" charset="2"/>
                  </a:rPr>
                  <a:t/>
                </a:r>
                <a:br>
                  <a:rPr lang="en-US" dirty="0" smtClean="0">
                    <a:sym typeface="Wingdings" panose="05000000000000000000" pitchFamily="2" charset="2"/>
                  </a:rPr>
                </a:br>
                <a:endParaRPr lang="el-GR" dirty="0" smtClean="0">
                  <a:sym typeface="Wingdings" panose="05000000000000000000" pitchFamily="2" charset="2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→+∞</m:t>
                          </m:r>
                        </m:lim>
                      </m:limLow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με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rect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δηλ. το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ενός τμήματος του σήματος ισχύος, διάρκειας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𝛵</m:t>
                    </m:r>
                  </m:oMath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Το κακό είναι ότι το παραπάνω όριο μπορεί να μην υπάρχει!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Αναγκαστικά λοιπόν η μελέτη των σημάτων ισχύος στο χώρο της συχνότητας θα γίνεται μέσω του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της συσχέτισής τους</a:t>
                </a:r>
              </a:p>
              <a:p>
                <a:pPr lvl="1"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…και όχι μέσω του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των ίδιων των σημάτων ισχύος</a:t>
                </a:r>
                <a:endParaRPr lang="en-US" sz="85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 b="-88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6537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Φασματικές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b="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l-GR" dirty="0" smtClean="0"/>
                  <a:t>Υπολογίστε τη Φασματική Πυκνότητα Ισχύος του σήματος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73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7246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Συσχετίσεις, Πυκνότητες, και ΓΧΑ συστήματα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smtClean="0"/>
                  <a:t>Έστω ένα ΓΧΑ σύστημα που περιγράφεται από την κρουστική απόκριση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και την απόκριση συχνότητας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b="0" dirty="0" smtClean="0"/>
                  <a:t>, </a:t>
                </a:r>
                <a:r>
                  <a:rPr lang="el-GR" b="0" dirty="0" smtClean="0"/>
                  <a:t>με είσοδο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l-GR" b="0" dirty="0" smtClean="0"/>
                  <a:t>και έξοδο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i="1" dirty="0">
                    <a:latin typeface="Cambria Math" panose="02040503050406030204" pitchFamily="18" charset="0"/>
                  </a:rPr>
                  <a:t> </a:t>
                </a:r>
                <a:r>
                  <a:rPr lang="el-GR" dirty="0" smtClean="0"/>
                  <a:t>Θα συμβολίζουμε με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l-GR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l-GR" dirty="0" smtClean="0"/>
                  <a:t>τις </a:t>
                </a:r>
                <a:r>
                  <a:rPr lang="el-GR" dirty="0" err="1" smtClean="0"/>
                  <a:t>αυτοσυσχετίσεις</a:t>
                </a:r>
                <a:r>
                  <a:rPr lang="el-GR" dirty="0" smtClean="0"/>
                  <a:t> εισόδου και εξόδου και με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τις αντίστοιχες πυκνότητες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Ξέρουμε ότι</a:t>
                </a:r>
                <a:r>
                  <a:rPr lang="en-US" dirty="0" smtClean="0"/>
                  <a:t>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Στο χώρο του </a:t>
                </a:r>
                <a:r>
                  <a:rPr lang="en-US" dirty="0" smtClean="0"/>
                  <a:t>Fourier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 r="-136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orizontal Scroll 8"/>
              <p:cNvSpPr/>
              <p:nvPr/>
            </p:nvSpPr>
            <p:spPr>
              <a:xfrm>
                <a:off x="5943600" y="1872761"/>
                <a:ext cx="3102724" cy="1186962"/>
              </a:xfrm>
              <a:prstGeom prst="horizontalScroll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Horizontal Scrol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872761"/>
                <a:ext cx="3102724" cy="1186962"/>
              </a:xfrm>
              <a:prstGeom prst="horizontalScroll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05544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Συσχετίσεις, Πυκνότητες, και ΓΧΑ συστήματα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Στο χώρο του </a:t>
                </a:r>
                <a:r>
                  <a:rPr lang="en-US" dirty="0" smtClean="0"/>
                  <a:t>Fourier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Για σήματα ενέργειας: </a:t>
                </a:r>
                <a:r>
                  <a:rPr lang="en-US" sz="500" dirty="0" smtClean="0"/>
                  <a:t/>
                </a:r>
                <a:br>
                  <a:rPr lang="en-US" sz="500" dirty="0" smtClean="0"/>
                </a:br>
                <a:r>
                  <a:rPr lang="en-US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όπως αναμενόταν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Για περιοδικά σήματα: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με </a:t>
                </a:r>
                <a:endParaRPr lang="en-US" dirty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 smtClean="0"/>
                  <a:t> Οπότε </a:t>
                </a:r>
                <a:r>
                  <a:rPr lang="en-US" dirty="0" smtClean="0"/>
                  <a:t> </a:t>
                </a:r>
                <a:endParaRPr lang="el-GR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837" t="-234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3723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Συσχετίσεις, Πυκνότητες, και ΓΧΑ συστήματα</a:t>
                </a: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Στο χώρο του </a:t>
                </a:r>
                <a:r>
                  <a:rPr lang="en-US" dirty="0" smtClean="0"/>
                  <a:t>Fourier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Για σήματα ισχύος: </a:t>
                </a:r>
                <a:r>
                  <a:rPr lang="en-US" sz="500" dirty="0" smtClean="0"/>
                  <a:t/>
                </a:r>
                <a:br>
                  <a:rPr lang="en-US" sz="500" dirty="0" smtClean="0"/>
                </a:br>
                <a:r>
                  <a:rPr lang="en-US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r>
                  <a:rPr lang="el-GR" dirty="0" smtClean="0"/>
                  <a:t>μια και δεν υπάρχει πάντα σχέση των </a:t>
                </a:r>
                <a:r>
                  <a:rPr lang="el-GR" dirty="0" err="1" smtClean="0"/>
                  <a:t>αυτοσυσχετίσεων</a:t>
                </a:r>
                <a:r>
                  <a:rPr lang="el-GR" dirty="0" smtClean="0"/>
                  <a:t> των σημάτων ισχύος με το </a:t>
                </a:r>
                <a:r>
                  <a:rPr lang="el-GR" dirty="0" err="1" smtClean="0"/>
                  <a:t>μετασχ</a:t>
                </a:r>
                <a:r>
                  <a:rPr lang="el-GR" dirty="0" smtClean="0"/>
                  <a:t>. </a:t>
                </a:r>
                <a:r>
                  <a:rPr lang="en-US" dirty="0" smtClean="0"/>
                  <a:t>Fourier</a:t>
                </a:r>
                <a:r>
                  <a:rPr lang="el-GR" dirty="0" smtClean="0"/>
                  <a:t> τους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endParaRPr lang="el-GR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Αντίστοιχες σχέσεις μπορούν να προκύψουν και για τις </a:t>
                </a:r>
                <a:r>
                  <a:rPr lang="el-GR" dirty="0" err="1" smtClean="0"/>
                  <a:t>ετεροσυσχετίσεις</a:t>
                </a:r>
                <a:r>
                  <a:rPr lang="el-GR" dirty="0" smtClean="0"/>
                  <a:t> και τις </a:t>
                </a:r>
                <a:r>
                  <a:rPr lang="el-GR" dirty="0" err="1" smtClean="0"/>
                  <a:t>διαφασματικές</a:t>
                </a:r>
                <a:r>
                  <a:rPr lang="el-GR" dirty="0" smtClean="0"/>
                  <a:t> πυκνότητες</a:t>
                </a:r>
                <a:endParaRPr lang="en-US" dirty="0" smtClean="0"/>
              </a:p>
              <a:p>
                <a:pPr marL="0" indent="0">
                  <a:buClrTx/>
                  <a:buSzPct val="120000"/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94968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Συσχετίσεις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b="1" dirty="0"/>
              <a:t> </a:t>
            </a:r>
            <a:r>
              <a:rPr lang="el-GR" b="1" dirty="0" smtClean="0"/>
              <a:t>Αυτοσυσχέτιση και Ετεροσυσχέτιση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Η </a:t>
            </a:r>
            <a:r>
              <a:rPr lang="el-GR" dirty="0" err="1" smtClean="0"/>
              <a:t>αυτοσυσχέτιση</a:t>
            </a:r>
            <a:r>
              <a:rPr lang="el-GR" dirty="0" smtClean="0"/>
              <a:t> συσχετίζει ένα σήμα (περιοδικό ή μη, ενέργειας ή ισχύος) </a:t>
            </a:r>
            <a:r>
              <a:rPr lang="el-GR" i="1" dirty="0" smtClean="0"/>
              <a:t>με τον εαυτό του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Συνάρτηση του χρόνου (μετατόπισης) που εκφράζει την ομοιότητα του σήματος σε σχέση με μετατοπισμένες «εκδόσεις» </a:t>
            </a:r>
            <a:r>
              <a:rPr lang="en-US" dirty="0" smtClean="0"/>
              <a:t>(</a:t>
            </a:r>
            <a:r>
              <a:rPr lang="el-GR" dirty="0" smtClean="0"/>
              <a:t>καθυστερήσεις) του εαυτού του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Η συνάρτηση παίρνει μέγιστη τιμή εκεί που η ομοιότητα είναι «μέγιστη»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Η </a:t>
            </a:r>
            <a:r>
              <a:rPr lang="el-GR" dirty="0" err="1" smtClean="0"/>
              <a:t>ετεροσυσχέτιση</a:t>
            </a:r>
            <a:r>
              <a:rPr lang="el-GR" dirty="0" smtClean="0"/>
              <a:t> συσχετίζει δυο σήματα (περιοδικά ή μη, ενέργειας ή ισχύος) </a:t>
            </a:r>
            <a:r>
              <a:rPr lang="el-GR" i="1" dirty="0" smtClean="0"/>
              <a:t>μεταξύ τους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Συνάρτηση του χρόνου </a:t>
            </a:r>
            <a:r>
              <a:rPr lang="el-GR" dirty="0"/>
              <a:t>(μετατόπισης) </a:t>
            </a:r>
            <a:r>
              <a:rPr lang="el-GR" dirty="0" smtClean="0"/>
              <a:t>που εκφράζει την ομοιότητα ενός σήματος σε σχέση με μετατοπισμένες «εκδόσεις» ενός άλλου σήματος</a:t>
            </a:r>
          </a:p>
          <a:p>
            <a:pPr lvl="1"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 smtClean="0"/>
              <a:t>Η συνάρτηση παίρνει μέγιστη τιμή εκεί που η ομοιότητα είναι «μέγιστη»</a:t>
            </a:r>
          </a:p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l-GR" dirty="0"/>
              <a:t> </a:t>
            </a:r>
            <a:r>
              <a:rPr lang="el-GR" dirty="0" smtClean="0"/>
              <a:t>Είναι βολικό να μελετήσουμε τις συσχετίσεις ανάλογα με το είδος του σήματος</a:t>
            </a: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dirty="0"/>
              <a:t> </a:t>
            </a:r>
            <a:r>
              <a:rPr lang="el-GR" dirty="0" smtClean="0"/>
              <a:t>Περιοδικά σήματα</a:t>
            </a: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dirty="0" smtClean="0"/>
              <a:t> Σήματα ισχύος</a:t>
            </a: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dirty="0"/>
              <a:t> </a:t>
            </a:r>
            <a:r>
              <a:rPr lang="el-GR" dirty="0" smtClean="0"/>
              <a:t>Σήματα ενέργειας</a:t>
            </a:r>
          </a:p>
          <a:p>
            <a:pPr marL="0" indent="0">
              <a:buClrTx/>
              <a:buSzPct val="120000"/>
              <a:buNone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7376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 marL="0" indent="0" algn="ctr">
              <a:buClrTx/>
              <a:buSzPct val="120000"/>
              <a:buNone/>
            </a:pPr>
            <a:endParaRPr lang="el-GR" sz="5400" b="1" dirty="0"/>
          </a:p>
          <a:p>
            <a:pPr marL="0" indent="0" algn="ctr">
              <a:buClrTx/>
              <a:buSzPct val="120000"/>
              <a:buNone/>
            </a:pPr>
            <a:r>
              <a:rPr lang="el-GR" sz="5400" b="1" dirty="0" smtClean="0">
                <a:ln w="22225">
                  <a:solidFill>
                    <a:srgbClr val="00B0F0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rPr>
              <a:t>ΤΕΛΟΣ ΔΙΑΛΕΞΗΣ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05100"/>
            <a:ext cx="5042707" cy="2448997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8" name="Rectangle 7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425501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3" y="346019"/>
            <a:ext cx="8959040" cy="6154535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Οι διαφάνειες αυτές διατίθενται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με άδεια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Creative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l-GR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Αναφορά Δημιουργού-Μη Εμπορική Χρήση 4.0 Διεθνές.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ClrTx/>
              <a:buSzPct val="120000"/>
              <a:buNone/>
            </a:pPr>
            <a:endParaRPr lang="en-US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Οι διαφάνειες αυτές συνοδεύουν το σύγγραμμα «Επεξεργασία Σήματος Συνεχούς και Διακριτού Χρόνου: μια πρώτη εισαγωγή», εκδόσεις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Gutenberg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ISBN: 978-960-01-2042-4</a:t>
            </a:r>
            <a:endParaRPr lang="el-GR" sz="2800" dirty="0">
              <a:ln w="0"/>
              <a:solidFill>
                <a:schemeClr val="tx1"/>
              </a:solidFill>
            </a:endParaRPr>
          </a:p>
          <a:p>
            <a:pPr marL="0" indent="0">
              <a:buClrTx/>
              <a:buSzPct val="120000"/>
              <a:buNone/>
            </a:pPr>
            <a:endParaRPr lang="el-GR" sz="5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ClrTx/>
              <a:buSzPct val="120000"/>
              <a:buFont typeface="Wingdings" panose="05000000000000000000" pitchFamily="2" charset="2"/>
              <a:buChar char="q"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Για 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να δείτε ένα αντίγραφο αυτής της άδειας, επισκεφθείτε το </a:t>
            </a:r>
            <a:endParaRPr lang="el-GR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ClrTx/>
              <a:buSzPct val="120000"/>
              <a:buNone/>
            </a:pP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</a:t>
            </a:r>
            <a:r>
              <a:rPr lang="el-G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://creativecommons.org/licenses/by-nc/4.0</a:t>
            </a:r>
            <a:r>
              <a:rPr lang="el-G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endParaRPr lang="en-US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50" y="5385392"/>
            <a:ext cx="3187305" cy="11151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44185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05795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Περιοδική Αυτοσυσχέτιση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Ορισμός: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Γνωρίζουμε το ανάπτυγμα σε Σειρά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ενός σήματος ως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Αντικαθιστώντας και κάνοντας πράξεις καταλήγουμε στη σχέση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Περιοδική συνάρτηση με την ίδια περίοδο!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«Τυφλή» ως προς την αρχική φάση του περιοδικού σήματος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834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</a:t>
                </a:r>
                <a:r>
                  <a:rPr lang="el-GR" dirty="0" smtClean="0"/>
                  <a:t>Παράδειγμα:</a:t>
                </a:r>
              </a:p>
              <a:p>
                <a:pPr>
                  <a:buClrTx/>
                  <a:buSzPct val="120000"/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Βρείτε την </a:t>
                </a:r>
                <a:r>
                  <a:rPr lang="el-GR" dirty="0" err="1" smtClean="0"/>
                  <a:t>αυτοσυσχέτιση</a:t>
                </a:r>
                <a:r>
                  <a:rPr lang="el-GR" dirty="0" smtClean="0"/>
                  <a:t> του σήματος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73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1409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Συσχετίσεις</a:t>
            </a:r>
          </a:p>
          <a:p>
            <a:pPr marL="0" indent="0">
              <a:buClrTx/>
              <a:buSzPct val="120000"/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39719" y="736269"/>
                <a:ext cx="2275908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l-GR" sz="1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719" y="736269"/>
                <a:ext cx="2275908" cy="406073"/>
              </a:xfrm>
              <a:prstGeom prst="rect">
                <a:avLst/>
              </a:prstGeom>
              <a:blipFill rotWithShape="0"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1698171" y="355371"/>
            <a:ext cx="3621175" cy="20683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636" t="4303" r="8556" b="5552"/>
          <a:stretch/>
        </p:blipFill>
        <p:spPr>
          <a:xfrm>
            <a:off x="1709187" y="343939"/>
            <a:ext cx="7348153" cy="62601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9" name="Rectangle 8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1567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42014 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14 0.00023 L -0.00295 0.308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63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3081 L 0.41736 0.308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36 0.3081 L 0.00087 0.6208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62083 L 0.41736 0.6219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1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82" y="355371"/>
            <a:ext cx="8959042" cy="6236617"/>
          </a:xfrm>
        </p:spPr>
        <p:txBody>
          <a:bodyPr>
            <a:normAutofit/>
          </a:bodyPr>
          <a:lstStyle/>
          <a:p>
            <a:pPr>
              <a:buClrTx/>
              <a:buSzPct val="120000"/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l-GR" b="1" dirty="0" smtClean="0"/>
              <a:t>Συσχετίσεις</a:t>
            </a:r>
          </a:p>
          <a:p>
            <a:pPr marL="0" indent="0">
              <a:buClrTx/>
              <a:buSzPct val="120000"/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50304" y="736269"/>
                <a:ext cx="2275908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l-GR" sz="1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0304" y="736269"/>
                <a:ext cx="2275908" cy="406073"/>
              </a:xfrm>
              <a:prstGeom prst="rect">
                <a:avLst/>
              </a:prstGeom>
              <a:blipFill rotWithShape="0"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1710832" y="362083"/>
            <a:ext cx="3621175" cy="20616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0895" t="4624" r="8636" b="5875"/>
          <a:stretch/>
        </p:blipFill>
        <p:spPr>
          <a:xfrm>
            <a:off x="1732866" y="363294"/>
            <a:ext cx="7335492" cy="6226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9" name="Rectangle 8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9625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42014 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14 0.00023 L -0.00295 0.308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63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3081 L 0.41736 0.308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36 0.3081 L 0.00087 0.6208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62083 L 0.41736 0.6219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1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Περιοδική Ετεροσυσχέτιση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Ορισμός: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,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Γνωρίζουμε το ανάπτυγμα σε Σειρά </a:t>
                </a:r>
                <a:r>
                  <a:rPr lang="en-US" dirty="0" smtClean="0"/>
                  <a:t>Fourier </a:t>
                </a:r>
                <a:r>
                  <a:rPr lang="el-GR" dirty="0" smtClean="0"/>
                  <a:t>ενός σήματος ως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 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Αντικαθιστώντας και κάνοντας πράξεις καταλήγουμε στις σχέσεις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      ,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Περιοδική συνάρτηση με την ίδια περίοδο!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dirty="0"/>
                  <a:t> </a:t>
                </a:r>
                <a:r>
                  <a:rPr lang="el-GR" dirty="0" smtClean="0"/>
                  <a:t>Προφανώς αν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παίρνουμε τις σχέσεις της </a:t>
                </a:r>
                <a:r>
                  <a:rPr lang="el-GR" dirty="0" err="1" smtClean="0"/>
                  <a:t>αυτοσυσχέτισης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905" t="-17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7" name="Rectangle 6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50237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 </a:t>
                </a:r>
                <a:r>
                  <a:rPr lang="el-GR" b="1" dirty="0" smtClean="0"/>
                  <a:t>Συσχετίσεις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 smtClean="0"/>
                  <a:t> Σήματα Ενέργειας</a:t>
                </a:r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l-GR" b="1" dirty="0"/>
                  <a:t> </a:t>
                </a:r>
                <a:r>
                  <a:rPr lang="el-GR" dirty="0" smtClean="0"/>
                  <a:t>Αυτοσυσχέτιση: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Ετεροσυσχέτιση: 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Είναι εμφανές ότι ο ορισμός της συσχέτισης για σήματα ενέργειας μοιάζει πολύ με τον ορισμό της συνέλιξης: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l-GR" dirty="0" smtClean="0"/>
                  <a:t>Μπορούμε να δείξουμε ότι:</a:t>
                </a:r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ClrTx/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buClrTx/>
                  <a:buSzPct val="120000"/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 </a:t>
                </a:r>
                <a:r>
                  <a:rPr lang="el-GR" b="0" dirty="0" smtClean="0"/>
                  <a:t>Προφανώς αν τα σήματα είναι πραγματικά,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82" y="355371"/>
                <a:ext cx="8959042" cy="6236617"/>
              </a:xfrm>
              <a:blipFill rotWithShape="0">
                <a:blip r:embed="rId3"/>
                <a:stretch>
                  <a:fillRect l="-1837" t="-1955" b="-156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870448" y="4745736"/>
            <a:ext cx="3175876" cy="1373743"/>
            <a:chOff x="5870448" y="4745736"/>
            <a:chExt cx="3175876" cy="1373743"/>
          </a:xfrm>
        </p:grpSpPr>
        <p:sp>
          <p:nvSpPr>
            <p:cNvPr id="9" name="TextBox 8"/>
            <p:cNvSpPr txBox="1"/>
            <p:nvPr/>
          </p:nvSpPr>
          <p:spPr>
            <a:xfrm>
              <a:off x="6266548" y="4791456"/>
              <a:ext cx="2779776" cy="1328023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l-GR" dirty="0" smtClean="0"/>
                <a:t>Η συσχέτιση είναι μια συνέλιξη </a:t>
              </a:r>
              <a:r>
                <a:rPr lang="el-GR" b="1" dirty="0" smtClean="0"/>
                <a:t>χωρίς</a:t>
              </a:r>
              <a:r>
                <a:rPr lang="el-GR" dirty="0" smtClean="0"/>
                <a:t> τη χρονική αντιστροφή στην προεργασία των πράξεων</a:t>
              </a:r>
              <a:endParaRPr lang="el-GR" dirty="0"/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5870448" y="4745736"/>
              <a:ext cx="256032" cy="137160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212573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  <p:sp>
        <p:nvSpPr>
          <p:cNvPr id="11" name="Rectangle 10"/>
          <p:cNvSpPr/>
          <p:nvPr/>
        </p:nvSpPr>
        <p:spPr>
          <a:xfrm>
            <a:off x="0" y="6581629"/>
            <a:ext cx="9144000" cy="748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467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13808</TotalTime>
  <Words>668</Words>
  <Application>Microsoft Office PowerPoint</Application>
  <PresentationFormat>On-screen Show (4:3)</PresentationFormat>
  <Paragraphs>260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Επεξεργασία Σήματος Συνεχούς Χρόνου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SigProc</dc:title>
  <dc:creator>George Kafentzis</dc:creator>
  <cp:lastModifiedBy>George Kafentzis</cp:lastModifiedBy>
  <cp:revision>673</cp:revision>
  <dcterms:created xsi:type="dcterms:W3CDTF">2018-08-17T16:23:20Z</dcterms:created>
  <dcterms:modified xsi:type="dcterms:W3CDTF">2020-05-31T00:17:01Z</dcterms:modified>
</cp:coreProperties>
</file>